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85" r:id="rId2"/>
    <p:sldId id="278" r:id="rId3"/>
    <p:sldId id="279" r:id="rId4"/>
    <p:sldId id="280" r:id="rId5"/>
    <p:sldId id="267" r:id="rId6"/>
    <p:sldId id="266" r:id="rId7"/>
    <p:sldId id="277" r:id="rId8"/>
    <p:sldId id="286" r:id="rId9"/>
    <p:sldId id="281" r:id="rId10"/>
    <p:sldId id="259" r:id="rId11"/>
    <p:sldId id="284" r:id="rId12"/>
    <p:sldId id="276" r:id="rId13"/>
    <p:sldId id="282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2"/>
  </p:normalViewPr>
  <p:slideViewPr>
    <p:cSldViewPr snapToGrid="0" showGuides="1">
      <p:cViewPr varScale="1">
        <p:scale>
          <a:sx n="108" d="100"/>
          <a:sy n="108" d="100"/>
        </p:scale>
        <p:origin x="832" y="2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A6ECE5-C326-41D0-86DA-D160EB34F3E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CDBFB9-C699-4AB9-A052-BACFAA4A4DB1}">
      <dgm:prSet/>
      <dgm:spPr/>
      <dgm:t>
        <a:bodyPr/>
        <a:lstStyle/>
        <a:p>
          <a:r>
            <a:rPr lang="en-US" b="1" i="0"/>
            <a:t>Layers</a:t>
          </a:r>
          <a:endParaRPr lang="en-US"/>
        </a:p>
      </dgm:t>
    </dgm:pt>
    <dgm:pt modelId="{BFE4C197-8B94-4693-826B-4D520781BF8E}" type="parTrans" cxnId="{73786033-E3C3-4128-B6B9-B70BCC8E3342}">
      <dgm:prSet/>
      <dgm:spPr/>
      <dgm:t>
        <a:bodyPr/>
        <a:lstStyle/>
        <a:p>
          <a:endParaRPr lang="en-US"/>
        </a:p>
      </dgm:t>
    </dgm:pt>
    <dgm:pt modelId="{0593C9F7-7EB8-4495-A43D-F446859F1FB9}" type="sibTrans" cxnId="{73786033-E3C3-4128-B6B9-B70BCC8E3342}">
      <dgm:prSet/>
      <dgm:spPr/>
      <dgm:t>
        <a:bodyPr/>
        <a:lstStyle/>
        <a:p>
          <a:endParaRPr lang="en-US"/>
        </a:p>
      </dgm:t>
    </dgm:pt>
    <dgm:pt modelId="{26872689-2581-47EC-BF2E-CD537061CE47}">
      <dgm:prSet/>
      <dgm:spPr/>
      <dgm:t>
        <a:bodyPr/>
        <a:lstStyle/>
        <a:p>
          <a:r>
            <a:rPr lang="en-US" b="1" i="0"/>
            <a:t>Data</a:t>
          </a:r>
          <a:r>
            <a:rPr lang="en-US" b="0" i="0"/>
            <a:t>: The foundation of your plot.</a:t>
          </a:r>
          <a:endParaRPr lang="en-US"/>
        </a:p>
      </dgm:t>
    </dgm:pt>
    <dgm:pt modelId="{F8E57D78-BDBF-4639-A064-DE0AE91AD16D}" type="parTrans" cxnId="{A2DBD2CA-5955-4FF8-9CC7-DB8127142188}">
      <dgm:prSet/>
      <dgm:spPr/>
      <dgm:t>
        <a:bodyPr/>
        <a:lstStyle/>
        <a:p>
          <a:endParaRPr lang="en-US"/>
        </a:p>
      </dgm:t>
    </dgm:pt>
    <dgm:pt modelId="{B65182D1-4CAC-485A-9DBE-FE57DF821D91}" type="sibTrans" cxnId="{A2DBD2CA-5955-4FF8-9CC7-DB8127142188}">
      <dgm:prSet/>
      <dgm:spPr/>
      <dgm:t>
        <a:bodyPr/>
        <a:lstStyle/>
        <a:p>
          <a:endParaRPr lang="en-US"/>
        </a:p>
      </dgm:t>
    </dgm:pt>
    <dgm:pt modelId="{03B80773-8CD1-444E-A7B0-4FD60BAE6D66}">
      <dgm:prSet/>
      <dgm:spPr/>
      <dgm:t>
        <a:bodyPr/>
        <a:lstStyle/>
        <a:p>
          <a:r>
            <a:rPr lang="en-US" b="1" i="0"/>
            <a:t>Aesthetics</a:t>
          </a:r>
          <a:r>
            <a:rPr lang="en-US" b="0" i="0"/>
            <a:t>: Mapping data to visual properties like color, shape, or size.</a:t>
          </a:r>
          <a:endParaRPr lang="en-US"/>
        </a:p>
      </dgm:t>
    </dgm:pt>
    <dgm:pt modelId="{115CA915-735D-4B40-8437-C18CCB9E97C5}" type="parTrans" cxnId="{8FB61636-9423-4BBD-BE04-C6D541BE7AF3}">
      <dgm:prSet/>
      <dgm:spPr/>
      <dgm:t>
        <a:bodyPr/>
        <a:lstStyle/>
        <a:p>
          <a:endParaRPr lang="en-US"/>
        </a:p>
      </dgm:t>
    </dgm:pt>
    <dgm:pt modelId="{4DB41384-B41C-492B-9A12-5D7DB53BA730}" type="sibTrans" cxnId="{8FB61636-9423-4BBD-BE04-C6D541BE7AF3}">
      <dgm:prSet/>
      <dgm:spPr/>
      <dgm:t>
        <a:bodyPr/>
        <a:lstStyle/>
        <a:p>
          <a:endParaRPr lang="en-US"/>
        </a:p>
      </dgm:t>
    </dgm:pt>
    <dgm:pt modelId="{8B1D96D0-E49F-4EF7-8FB0-E5F34ED6F1C2}">
      <dgm:prSet/>
      <dgm:spPr/>
      <dgm:t>
        <a:bodyPr/>
        <a:lstStyle/>
        <a:p>
          <a:r>
            <a:rPr lang="en-US" b="1" i="0"/>
            <a:t>Geometries</a:t>
          </a:r>
          <a:r>
            <a:rPr lang="en-US" b="0" i="0"/>
            <a:t>: The visual marks (points, lines, bars) used to display data.</a:t>
          </a:r>
          <a:endParaRPr lang="en-US"/>
        </a:p>
      </dgm:t>
    </dgm:pt>
    <dgm:pt modelId="{B5A12B7B-4A00-4507-87B2-B332C0267580}" type="parTrans" cxnId="{E7DCAB7D-A9D6-4F4C-AFC0-5870A043C48D}">
      <dgm:prSet/>
      <dgm:spPr/>
      <dgm:t>
        <a:bodyPr/>
        <a:lstStyle/>
        <a:p>
          <a:endParaRPr lang="en-US"/>
        </a:p>
      </dgm:t>
    </dgm:pt>
    <dgm:pt modelId="{CD560637-00B2-4CE6-880B-139788FF894D}" type="sibTrans" cxnId="{E7DCAB7D-A9D6-4F4C-AFC0-5870A043C48D}">
      <dgm:prSet/>
      <dgm:spPr/>
      <dgm:t>
        <a:bodyPr/>
        <a:lstStyle/>
        <a:p>
          <a:endParaRPr lang="en-US"/>
        </a:p>
      </dgm:t>
    </dgm:pt>
    <dgm:pt modelId="{84522563-0F2E-46E7-AD4B-76FB6DF66669}">
      <dgm:prSet/>
      <dgm:spPr/>
      <dgm:t>
        <a:bodyPr/>
        <a:lstStyle/>
        <a:p>
          <a:r>
            <a:rPr lang="en-US" b="1" i="0"/>
            <a:t>Scales</a:t>
          </a:r>
          <a:r>
            <a:rPr lang="en-US" b="0" i="0"/>
            <a:t>: Translating data to visual dimensions.</a:t>
          </a:r>
          <a:endParaRPr lang="en-US"/>
        </a:p>
      </dgm:t>
    </dgm:pt>
    <dgm:pt modelId="{E67AFD95-C6DB-48A9-BEEC-A8D28DE83E4F}" type="parTrans" cxnId="{480BC343-10A9-45D8-8175-41F3CBD2E106}">
      <dgm:prSet/>
      <dgm:spPr/>
      <dgm:t>
        <a:bodyPr/>
        <a:lstStyle/>
        <a:p>
          <a:endParaRPr lang="en-US"/>
        </a:p>
      </dgm:t>
    </dgm:pt>
    <dgm:pt modelId="{518C509C-23DF-4C36-A3EB-4C33DDB845E9}" type="sibTrans" cxnId="{480BC343-10A9-45D8-8175-41F3CBD2E106}">
      <dgm:prSet/>
      <dgm:spPr/>
      <dgm:t>
        <a:bodyPr/>
        <a:lstStyle/>
        <a:p>
          <a:endParaRPr lang="en-US"/>
        </a:p>
      </dgm:t>
    </dgm:pt>
    <dgm:pt modelId="{3291635E-4F6E-4727-BFC8-3B2FAED94E89}">
      <dgm:prSet/>
      <dgm:spPr/>
      <dgm:t>
        <a:bodyPr/>
        <a:lstStyle/>
        <a:p>
          <a:r>
            <a:rPr lang="en-US" b="1" i="0"/>
            <a:t>Facets</a:t>
          </a:r>
          <a:r>
            <a:rPr lang="en-US" b="0" i="0"/>
            <a:t>: Dividing data into subplots for clarity.</a:t>
          </a:r>
          <a:endParaRPr lang="en-US"/>
        </a:p>
      </dgm:t>
    </dgm:pt>
    <dgm:pt modelId="{E980DC6C-CA84-4150-81F3-BD6110DA25D7}" type="parTrans" cxnId="{321B76E2-BA02-4EC9-88F3-5A870EA172DC}">
      <dgm:prSet/>
      <dgm:spPr/>
      <dgm:t>
        <a:bodyPr/>
        <a:lstStyle/>
        <a:p>
          <a:endParaRPr lang="en-US"/>
        </a:p>
      </dgm:t>
    </dgm:pt>
    <dgm:pt modelId="{49521BE0-1BEF-41FC-A524-A43DAC5F8157}" type="sibTrans" cxnId="{321B76E2-BA02-4EC9-88F3-5A870EA172DC}">
      <dgm:prSet/>
      <dgm:spPr/>
      <dgm:t>
        <a:bodyPr/>
        <a:lstStyle/>
        <a:p>
          <a:endParaRPr lang="en-US"/>
        </a:p>
      </dgm:t>
    </dgm:pt>
    <dgm:pt modelId="{98484F43-746F-4FAE-B5DF-69DFD9EBBF96}">
      <dgm:prSet/>
      <dgm:spPr/>
      <dgm:t>
        <a:bodyPr/>
        <a:lstStyle/>
        <a:p>
          <a:r>
            <a:rPr lang="en-US" b="0" i="0"/>
            <a:t>Visualizations serve two purposes</a:t>
          </a:r>
          <a:endParaRPr lang="en-US"/>
        </a:p>
      </dgm:t>
    </dgm:pt>
    <dgm:pt modelId="{32E9BC1B-C073-4A6F-B147-672EF843106C}" type="parTrans" cxnId="{5A42217C-20D8-4B06-8CB9-556F519C7369}">
      <dgm:prSet/>
      <dgm:spPr/>
      <dgm:t>
        <a:bodyPr/>
        <a:lstStyle/>
        <a:p>
          <a:endParaRPr lang="en-US"/>
        </a:p>
      </dgm:t>
    </dgm:pt>
    <dgm:pt modelId="{6C60F4BF-9009-4505-B077-5B055935AB5C}" type="sibTrans" cxnId="{5A42217C-20D8-4B06-8CB9-556F519C7369}">
      <dgm:prSet/>
      <dgm:spPr/>
      <dgm:t>
        <a:bodyPr/>
        <a:lstStyle/>
        <a:p>
          <a:endParaRPr lang="en-US"/>
        </a:p>
      </dgm:t>
    </dgm:pt>
    <dgm:pt modelId="{DEBAE5A9-26E2-4D14-AADC-26CD5019E01F}">
      <dgm:prSet/>
      <dgm:spPr/>
      <dgm:t>
        <a:bodyPr/>
        <a:lstStyle/>
        <a:p>
          <a:r>
            <a:rPr lang="en-US" b="1" i="0"/>
            <a:t>Exploration:</a:t>
          </a:r>
          <a:r>
            <a:rPr lang="en-US" b="0" i="0"/>
            <a:t> To discover trends and outliers during data analysis.</a:t>
          </a:r>
          <a:endParaRPr lang="en-US"/>
        </a:p>
      </dgm:t>
    </dgm:pt>
    <dgm:pt modelId="{C6235055-A035-40D5-9F43-D0A4E7DF9EF8}" type="parTrans" cxnId="{910DC257-A49D-4A2C-A500-25F4E74E15F6}">
      <dgm:prSet/>
      <dgm:spPr/>
      <dgm:t>
        <a:bodyPr/>
        <a:lstStyle/>
        <a:p>
          <a:endParaRPr lang="en-US"/>
        </a:p>
      </dgm:t>
    </dgm:pt>
    <dgm:pt modelId="{FC20AAEB-31FB-4457-A889-9C25AF064EC6}" type="sibTrans" cxnId="{910DC257-A49D-4A2C-A500-25F4E74E15F6}">
      <dgm:prSet/>
      <dgm:spPr/>
      <dgm:t>
        <a:bodyPr/>
        <a:lstStyle/>
        <a:p>
          <a:endParaRPr lang="en-US"/>
        </a:p>
      </dgm:t>
    </dgm:pt>
    <dgm:pt modelId="{513BD6F7-0594-4FCD-A3B0-EDFDEA857347}">
      <dgm:prSet/>
      <dgm:spPr/>
      <dgm:t>
        <a:bodyPr/>
        <a:lstStyle/>
        <a:p>
          <a:r>
            <a:rPr lang="en-US" b="1" i="0"/>
            <a:t>Communication:</a:t>
          </a:r>
          <a:r>
            <a:rPr lang="en-US" b="0" i="0"/>
            <a:t> To present findings in a compelling way.</a:t>
          </a:r>
          <a:endParaRPr lang="en-US"/>
        </a:p>
      </dgm:t>
    </dgm:pt>
    <dgm:pt modelId="{7E4EC690-2C0A-4D49-8D00-FB7883A5210C}" type="parTrans" cxnId="{4241E526-7555-459B-B9AD-1B37A5F22968}">
      <dgm:prSet/>
      <dgm:spPr/>
      <dgm:t>
        <a:bodyPr/>
        <a:lstStyle/>
        <a:p>
          <a:endParaRPr lang="en-US"/>
        </a:p>
      </dgm:t>
    </dgm:pt>
    <dgm:pt modelId="{F4B3EED6-D316-48A5-AC5C-E9F930C073C0}" type="sibTrans" cxnId="{4241E526-7555-459B-B9AD-1B37A5F22968}">
      <dgm:prSet/>
      <dgm:spPr/>
      <dgm:t>
        <a:bodyPr/>
        <a:lstStyle/>
        <a:p>
          <a:endParaRPr lang="en-US"/>
        </a:p>
      </dgm:t>
    </dgm:pt>
    <dgm:pt modelId="{0CF6F917-13A7-6149-92C8-FB11DAE66AB1}" type="pres">
      <dgm:prSet presAssocID="{8CA6ECE5-C326-41D0-86DA-D160EB34F3E5}" presName="linear" presStyleCnt="0">
        <dgm:presLayoutVars>
          <dgm:dir/>
          <dgm:animLvl val="lvl"/>
          <dgm:resizeHandles val="exact"/>
        </dgm:presLayoutVars>
      </dgm:prSet>
      <dgm:spPr/>
    </dgm:pt>
    <dgm:pt modelId="{A75B813A-84E7-C24D-B3EE-61E16F28280D}" type="pres">
      <dgm:prSet presAssocID="{A5CDBFB9-C699-4AB9-A052-BACFAA4A4DB1}" presName="parentLin" presStyleCnt="0"/>
      <dgm:spPr/>
    </dgm:pt>
    <dgm:pt modelId="{BACA1E3F-0CDF-7248-84AF-97FF6279CA42}" type="pres">
      <dgm:prSet presAssocID="{A5CDBFB9-C699-4AB9-A052-BACFAA4A4DB1}" presName="parentLeftMargin" presStyleLbl="node1" presStyleIdx="0" presStyleCnt="2"/>
      <dgm:spPr/>
    </dgm:pt>
    <dgm:pt modelId="{68BBB564-6E79-024F-81B3-49C37DD1085F}" type="pres">
      <dgm:prSet presAssocID="{A5CDBFB9-C699-4AB9-A052-BACFAA4A4D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8F2366A-DCA2-E94A-A66B-0FAE1070111E}" type="pres">
      <dgm:prSet presAssocID="{A5CDBFB9-C699-4AB9-A052-BACFAA4A4DB1}" presName="negativeSpace" presStyleCnt="0"/>
      <dgm:spPr/>
    </dgm:pt>
    <dgm:pt modelId="{B639A0D1-0932-674D-AF9A-15221530FF4E}" type="pres">
      <dgm:prSet presAssocID="{A5CDBFB9-C699-4AB9-A052-BACFAA4A4DB1}" presName="childText" presStyleLbl="conFgAcc1" presStyleIdx="0" presStyleCnt="2">
        <dgm:presLayoutVars>
          <dgm:bulletEnabled val="1"/>
        </dgm:presLayoutVars>
      </dgm:prSet>
      <dgm:spPr/>
    </dgm:pt>
    <dgm:pt modelId="{CC12F538-5560-5A41-8457-EB5EDB644CA3}" type="pres">
      <dgm:prSet presAssocID="{0593C9F7-7EB8-4495-A43D-F446859F1FB9}" presName="spaceBetweenRectangles" presStyleCnt="0"/>
      <dgm:spPr/>
    </dgm:pt>
    <dgm:pt modelId="{CD07A796-DCE4-D640-8D83-A670256CE855}" type="pres">
      <dgm:prSet presAssocID="{98484F43-746F-4FAE-B5DF-69DFD9EBBF96}" presName="parentLin" presStyleCnt="0"/>
      <dgm:spPr/>
    </dgm:pt>
    <dgm:pt modelId="{C03989EE-DC62-DB42-8C84-F30680823FD0}" type="pres">
      <dgm:prSet presAssocID="{98484F43-746F-4FAE-B5DF-69DFD9EBBF96}" presName="parentLeftMargin" presStyleLbl="node1" presStyleIdx="0" presStyleCnt="2"/>
      <dgm:spPr/>
    </dgm:pt>
    <dgm:pt modelId="{76A2C60B-3127-9148-9DBB-BA35214C74E1}" type="pres">
      <dgm:prSet presAssocID="{98484F43-746F-4FAE-B5DF-69DFD9EBBF9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27895EA-6A72-7845-AAD4-154D1B8FA668}" type="pres">
      <dgm:prSet presAssocID="{98484F43-746F-4FAE-B5DF-69DFD9EBBF96}" presName="negativeSpace" presStyleCnt="0"/>
      <dgm:spPr/>
    </dgm:pt>
    <dgm:pt modelId="{B1F7316F-22AA-F742-969C-5EB2F3259589}" type="pres">
      <dgm:prSet presAssocID="{98484F43-746F-4FAE-B5DF-69DFD9EBBF9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5518B01-E956-DE48-80D8-1CB69D302078}" type="presOf" srcId="{A5CDBFB9-C699-4AB9-A052-BACFAA4A4DB1}" destId="{BACA1E3F-0CDF-7248-84AF-97FF6279CA42}" srcOrd="0" destOrd="0" presId="urn:microsoft.com/office/officeart/2005/8/layout/list1"/>
    <dgm:cxn modelId="{F1126704-85D5-5442-9B36-D0183DFE5EB2}" type="presOf" srcId="{98484F43-746F-4FAE-B5DF-69DFD9EBBF96}" destId="{C03989EE-DC62-DB42-8C84-F30680823FD0}" srcOrd="0" destOrd="0" presId="urn:microsoft.com/office/officeart/2005/8/layout/list1"/>
    <dgm:cxn modelId="{1D46DE1C-0DF5-934A-997E-06B6C9A4B413}" type="presOf" srcId="{03B80773-8CD1-444E-A7B0-4FD60BAE6D66}" destId="{B639A0D1-0932-674D-AF9A-15221530FF4E}" srcOrd="0" destOrd="1" presId="urn:microsoft.com/office/officeart/2005/8/layout/list1"/>
    <dgm:cxn modelId="{3A0C1725-01D2-A241-AC80-4B57D9506FE3}" type="presOf" srcId="{DEBAE5A9-26E2-4D14-AADC-26CD5019E01F}" destId="{B1F7316F-22AA-F742-969C-5EB2F3259589}" srcOrd="0" destOrd="0" presId="urn:microsoft.com/office/officeart/2005/8/layout/list1"/>
    <dgm:cxn modelId="{4241E526-7555-459B-B9AD-1B37A5F22968}" srcId="{98484F43-746F-4FAE-B5DF-69DFD9EBBF96}" destId="{513BD6F7-0594-4FCD-A3B0-EDFDEA857347}" srcOrd="1" destOrd="0" parTransId="{7E4EC690-2C0A-4D49-8D00-FB7883A5210C}" sibTransId="{F4B3EED6-D316-48A5-AC5C-E9F930C073C0}"/>
    <dgm:cxn modelId="{8BC95733-1C85-484D-890B-05EE392E4341}" type="presOf" srcId="{8B1D96D0-E49F-4EF7-8FB0-E5F34ED6F1C2}" destId="{B639A0D1-0932-674D-AF9A-15221530FF4E}" srcOrd="0" destOrd="2" presId="urn:microsoft.com/office/officeart/2005/8/layout/list1"/>
    <dgm:cxn modelId="{73786033-E3C3-4128-B6B9-B70BCC8E3342}" srcId="{8CA6ECE5-C326-41D0-86DA-D160EB34F3E5}" destId="{A5CDBFB9-C699-4AB9-A052-BACFAA4A4DB1}" srcOrd="0" destOrd="0" parTransId="{BFE4C197-8B94-4693-826B-4D520781BF8E}" sibTransId="{0593C9F7-7EB8-4495-A43D-F446859F1FB9}"/>
    <dgm:cxn modelId="{8FB61636-9423-4BBD-BE04-C6D541BE7AF3}" srcId="{A5CDBFB9-C699-4AB9-A052-BACFAA4A4DB1}" destId="{03B80773-8CD1-444E-A7B0-4FD60BAE6D66}" srcOrd="1" destOrd="0" parTransId="{115CA915-735D-4B40-8437-C18CCB9E97C5}" sibTransId="{4DB41384-B41C-492B-9A12-5D7DB53BA730}"/>
    <dgm:cxn modelId="{CC518940-54FD-F749-A696-24780D737947}" type="presOf" srcId="{8CA6ECE5-C326-41D0-86DA-D160EB34F3E5}" destId="{0CF6F917-13A7-6149-92C8-FB11DAE66AB1}" srcOrd="0" destOrd="0" presId="urn:microsoft.com/office/officeart/2005/8/layout/list1"/>
    <dgm:cxn modelId="{480BC343-10A9-45D8-8175-41F3CBD2E106}" srcId="{A5CDBFB9-C699-4AB9-A052-BACFAA4A4DB1}" destId="{84522563-0F2E-46E7-AD4B-76FB6DF66669}" srcOrd="3" destOrd="0" parTransId="{E67AFD95-C6DB-48A9-BEEC-A8D28DE83E4F}" sibTransId="{518C509C-23DF-4C36-A3EB-4C33DDB845E9}"/>
    <dgm:cxn modelId="{B54C5D48-E856-8445-8019-D492A3AE3727}" type="presOf" srcId="{98484F43-746F-4FAE-B5DF-69DFD9EBBF96}" destId="{76A2C60B-3127-9148-9DBB-BA35214C74E1}" srcOrd="1" destOrd="0" presId="urn:microsoft.com/office/officeart/2005/8/layout/list1"/>
    <dgm:cxn modelId="{910DC257-A49D-4A2C-A500-25F4E74E15F6}" srcId="{98484F43-746F-4FAE-B5DF-69DFD9EBBF96}" destId="{DEBAE5A9-26E2-4D14-AADC-26CD5019E01F}" srcOrd="0" destOrd="0" parTransId="{C6235055-A035-40D5-9F43-D0A4E7DF9EF8}" sibTransId="{FC20AAEB-31FB-4457-A889-9C25AF064EC6}"/>
    <dgm:cxn modelId="{6FB1E15B-4FD9-7841-9954-6A4043548365}" type="presOf" srcId="{3291635E-4F6E-4727-BFC8-3B2FAED94E89}" destId="{B639A0D1-0932-674D-AF9A-15221530FF4E}" srcOrd="0" destOrd="4" presId="urn:microsoft.com/office/officeart/2005/8/layout/list1"/>
    <dgm:cxn modelId="{5A42217C-20D8-4B06-8CB9-556F519C7369}" srcId="{8CA6ECE5-C326-41D0-86DA-D160EB34F3E5}" destId="{98484F43-746F-4FAE-B5DF-69DFD9EBBF96}" srcOrd="1" destOrd="0" parTransId="{32E9BC1B-C073-4A6F-B147-672EF843106C}" sibTransId="{6C60F4BF-9009-4505-B077-5B055935AB5C}"/>
    <dgm:cxn modelId="{E7DCAB7D-A9D6-4F4C-AFC0-5870A043C48D}" srcId="{A5CDBFB9-C699-4AB9-A052-BACFAA4A4DB1}" destId="{8B1D96D0-E49F-4EF7-8FB0-E5F34ED6F1C2}" srcOrd="2" destOrd="0" parTransId="{B5A12B7B-4A00-4507-87B2-B332C0267580}" sibTransId="{CD560637-00B2-4CE6-880B-139788FF894D}"/>
    <dgm:cxn modelId="{0FEE7CA2-08A2-2D47-AB43-1C9824EE1030}" type="presOf" srcId="{513BD6F7-0594-4FCD-A3B0-EDFDEA857347}" destId="{B1F7316F-22AA-F742-969C-5EB2F3259589}" srcOrd="0" destOrd="1" presId="urn:microsoft.com/office/officeart/2005/8/layout/list1"/>
    <dgm:cxn modelId="{A2DBD2CA-5955-4FF8-9CC7-DB8127142188}" srcId="{A5CDBFB9-C699-4AB9-A052-BACFAA4A4DB1}" destId="{26872689-2581-47EC-BF2E-CD537061CE47}" srcOrd="0" destOrd="0" parTransId="{F8E57D78-BDBF-4639-A064-DE0AE91AD16D}" sibTransId="{B65182D1-4CAC-485A-9DBE-FE57DF821D91}"/>
    <dgm:cxn modelId="{38D9C6CC-B11F-6944-9F48-F504C3C0F1A3}" type="presOf" srcId="{A5CDBFB9-C699-4AB9-A052-BACFAA4A4DB1}" destId="{68BBB564-6E79-024F-81B3-49C37DD1085F}" srcOrd="1" destOrd="0" presId="urn:microsoft.com/office/officeart/2005/8/layout/list1"/>
    <dgm:cxn modelId="{321B76E2-BA02-4EC9-88F3-5A870EA172DC}" srcId="{A5CDBFB9-C699-4AB9-A052-BACFAA4A4DB1}" destId="{3291635E-4F6E-4727-BFC8-3B2FAED94E89}" srcOrd="4" destOrd="0" parTransId="{E980DC6C-CA84-4150-81F3-BD6110DA25D7}" sibTransId="{49521BE0-1BEF-41FC-A524-A43DAC5F8157}"/>
    <dgm:cxn modelId="{0085ABE6-DFF7-3443-9436-41D4DC19FD57}" type="presOf" srcId="{84522563-0F2E-46E7-AD4B-76FB6DF66669}" destId="{B639A0D1-0932-674D-AF9A-15221530FF4E}" srcOrd="0" destOrd="3" presId="urn:microsoft.com/office/officeart/2005/8/layout/list1"/>
    <dgm:cxn modelId="{3FBFA3EF-5451-5646-8103-3A3083ADECF8}" type="presOf" srcId="{26872689-2581-47EC-BF2E-CD537061CE47}" destId="{B639A0D1-0932-674D-AF9A-15221530FF4E}" srcOrd="0" destOrd="0" presId="urn:microsoft.com/office/officeart/2005/8/layout/list1"/>
    <dgm:cxn modelId="{B8925C7C-44BC-2441-8F46-CE8D26D82AD1}" type="presParOf" srcId="{0CF6F917-13A7-6149-92C8-FB11DAE66AB1}" destId="{A75B813A-84E7-C24D-B3EE-61E16F28280D}" srcOrd="0" destOrd="0" presId="urn:microsoft.com/office/officeart/2005/8/layout/list1"/>
    <dgm:cxn modelId="{FD2B16A0-43CF-4F49-A7ED-AD2F2E8BD60F}" type="presParOf" srcId="{A75B813A-84E7-C24D-B3EE-61E16F28280D}" destId="{BACA1E3F-0CDF-7248-84AF-97FF6279CA42}" srcOrd="0" destOrd="0" presId="urn:microsoft.com/office/officeart/2005/8/layout/list1"/>
    <dgm:cxn modelId="{11053189-5494-614B-80D2-6F0C474C2675}" type="presParOf" srcId="{A75B813A-84E7-C24D-B3EE-61E16F28280D}" destId="{68BBB564-6E79-024F-81B3-49C37DD1085F}" srcOrd="1" destOrd="0" presId="urn:microsoft.com/office/officeart/2005/8/layout/list1"/>
    <dgm:cxn modelId="{27170004-555E-DF4B-8E47-DB8C914E2AFB}" type="presParOf" srcId="{0CF6F917-13A7-6149-92C8-FB11DAE66AB1}" destId="{98F2366A-DCA2-E94A-A66B-0FAE1070111E}" srcOrd="1" destOrd="0" presId="urn:microsoft.com/office/officeart/2005/8/layout/list1"/>
    <dgm:cxn modelId="{50D3B141-2776-BA42-8CFA-42871B36B097}" type="presParOf" srcId="{0CF6F917-13A7-6149-92C8-FB11DAE66AB1}" destId="{B639A0D1-0932-674D-AF9A-15221530FF4E}" srcOrd="2" destOrd="0" presId="urn:microsoft.com/office/officeart/2005/8/layout/list1"/>
    <dgm:cxn modelId="{3EAB4075-44B4-A84F-9131-B6B83D6388EA}" type="presParOf" srcId="{0CF6F917-13A7-6149-92C8-FB11DAE66AB1}" destId="{CC12F538-5560-5A41-8457-EB5EDB644CA3}" srcOrd="3" destOrd="0" presId="urn:microsoft.com/office/officeart/2005/8/layout/list1"/>
    <dgm:cxn modelId="{3E7129CC-9C7C-2C47-BC33-79F538B5BF11}" type="presParOf" srcId="{0CF6F917-13A7-6149-92C8-FB11DAE66AB1}" destId="{CD07A796-DCE4-D640-8D83-A670256CE855}" srcOrd="4" destOrd="0" presId="urn:microsoft.com/office/officeart/2005/8/layout/list1"/>
    <dgm:cxn modelId="{2339F983-3734-ED45-A7DA-734AF70E3032}" type="presParOf" srcId="{CD07A796-DCE4-D640-8D83-A670256CE855}" destId="{C03989EE-DC62-DB42-8C84-F30680823FD0}" srcOrd="0" destOrd="0" presId="urn:microsoft.com/office/officeart/2005/8/layout/list1"/>
    <dgm:cxn modelId="{281EB584-16D0-094E-B2E7-457D9B120DB3}" type="presParOf" srcId="{CD07A796-DCE4-D640-8D83-A670256CE855}" destId="{76A2C60B-3127-9148-9DBB-BA35214C74E1}" srcOrd="1" destOrd="0" presId="urn:microsoft.com/office/officeart/2005/8/layout/list1"/>
    <dgm:cxn modelId="{74E3E49D-B52D-5B4E-911D-DFD374C82AD5}" type="presParOf" srcId="{0CF6F917-13A7-6149-92C8-FB11DAE66AB1}" destId="{E27895EA-6A72-7845-AAD4-154D1B8FA668}" srcOrd="5" destOrd="0" presId="urn:microsoft.com/office/officeart/2005/8/layout/list1"/>
    <dgm:cxn modelId="{0311291F-D80F-E140-AE4F-F1B9EA94252A}" type="presParOf" srcId="{0CF6F917-13A7-6149-92C8-FB11DAE66AB1}" destId="{B1F7316F-22AA-F742-969C-5EB2F325958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9A0D1-0932-674D-AF9A-15221530FF4E}">
      <dsp:nvSpPr>
        <dsp:cNvPr id="0" name=""/>
        <dsp:cNvSpPr/>
      </dsp:nvSpPr>
      <dsp:spPr>
        <a:xfrm>
          <a:off x="0" y="398484"/>
          <a:ext cx="6675963" cy="270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129" tIns="416560" rIns="51812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Data</a:t>
          </a:r>
          <a:r>
            <a:rPr lang="en-US" sz="2000" b="0" i="0" kern="1200"/>
            <a:t>: The foundation of your plot.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Aesthetics</a:t>
          </a:r>
          <a:r>
            <a:rPr lang="en-US" sz="2000" b="0" i="0" kern="1200"/>
            <a:t>: Mapping data to visual properties like color, shape, or size.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Geometries</a:t>
          </a:r>
          <a:r>
            <a:rPr lang="en-US" sz="2000" b="0" i="0" kern="1200"/>
            <a:t>: The visual marks (points, lines, bars) used to display data.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Scales</a:t>
          </a:r>
          <a:r>
            <a:rPr lang="en-US" sz="2000" b="0" i="0" kern="1200"/>
            <a:t>: Translating data to visual dimensions.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Facets</a:t>
          </a:r>
          <a:r>
            <a:rPr lang="en-US" sz="2000" b="0" i="0" kern="1200"/>
            <a:t>: Dividing data into subplots for clarity.</a:t>
          </a:r>
          <a:endParaRPr lang="en-US" sz="2000" kern="1200"/>
        </a:p>
      </dsp:txBody>
      <dsp:txXfrm>
        <a:off x="0" y="398484"/>
        <a:ext cx="6675963" cy="2709000"/>
      </dsp:txXfrm>
    </dsp:sp>
    <dsp:sp modelId="{68BBB564-6E79-024F-81B3-49C37DD1085F}">
      <dsp:nvSpPr>
        <dsp:cNvPr id="0" name=""/>
        <dsp:cNvSpPr/>
      </dsp:nvSpPr>
      <dsp:spPr>
        <a:xfrm>
          <a:off x="333798" y="103284"/>
          <a:ext cx="4673174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35" tIns="0" rIns="1766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Layers</a:t>
          </a:r>
          <a:endParaRPr lang="en-US" sz="2000" kern="1200"/>
        </a:p>
      </dsp:txBody>
      <dsp:txXfrm>
        <a:off x="362619" y="132105"/>
        <a:ext cx="4615532" cy="532757"/>
      </dsp:txXfrm>
    </dsp:sp>
    <dsp:sp modelId="{B1F7316F-22AA-F742-969C-5EB2F3259589}">
      <dsp:nvSpPr>
        <dsp:cNvPr id="0" name=""/>
        <dsp:cNvSpPr/>
      </dsp:nvSpPr>
      <dsp:spPr>
        <a:xfrm>
          <a:off x="0" y="3510684"/>
          <a:ext cx="6675963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129" tIns="416560" rIns="51812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Exploration:</a:t>
          </a:r>
          <a:r>
            <a:rPr lang="en-US" sz="2000" b="0" i="0" kern="1200"/>
            <a:t> To discover trends and outliers during data analysis.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kern="1200"/>
            <a:t>Communication:</a:t>
          </a:r>
          <a:r>
            <a:rPr lang="en-US" sz="2000" b="0" i="0" kern="1200"/>
            <a:t> To present findings in a compelling way.</a:t>
          </a:r>
          <a:endParaRPr lang="en-US" sz="2000" kern="1200"/>
        </a:p>
      </dsp:txBody>
      <dsp:txXfrm>
        <a:off x="0" y="3510684"/>
        <a:ext cx="6675963" cy="1732500"/>
      </dsp:txXfrm>
    </dsp:sp>
    <dsp:sp modelId="{76A2C60B-3127-9148-9DBB-BA35214C74E1}">
      <dsp:nvSpPr>
        <dsp:cNvPr id="0" name=""/>
        <dsp:cNvSpPr/>
      </dsp:nvSpPr>
      <dsp:spPr>
        <a:xfrm>
          <a:off x="333798" y="3215484"/>
          <a:ext cx="4673174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35" tIns="0" rIns="1766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Visualizations serve two purposes</a:t>
          </a:r>
          <a:endParaRPr lang="en-US" sz="2000" kern="1200"/>
        </a:p>
      </dsp:txBody>
      <dsp:txXfrm>
        <a:off x="362619" y="3244305"/>
        <a:ext cx="4615532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ECA7E-71AB-2648-BCC1-CCECE46AD56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6B09F-ABE8-D54F-866F-4F4AA1B5B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9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Gemometric</a:t>
            </a:r>
            <a:r>
              <a:rPr lang="en-US" dirty="0"/>
              <a:t> object, </a:t>
            </a:r>
            <a:r>
              <a:rPr lang="en-US" b="1" i="0" u="none" strike="noStrike" dirty="0">
                <a:effectLst/>
              </a:rPr>
              <a:t>:</a:t>
            </a:r>
            <a:r>
              <a:rPr lang="en-US" dirty="0"/>
              <a:t> </a:t>
            </a:r>
            <a:r>
              <a:rPr lang="en-US" b="0" i="0" u="none" strike="noStrike" dirty="0">
                <a:effectLst/>
              </a:rPr>
              <a:t>the importance of layering in visualizations: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effectLst/>
              </a:rPr>
              <a:t>This approach ensures systematic, consistent, and reproducible visuals.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6B09F-ABE8-D54F-866F-4F4AA1B5BE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0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alpha_info_tab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filter(Study == "Exp1") -&gt;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Exp1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6B09F-ABE8-D54F-866F-4F4AA1B5BE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8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2D44-680F-9766-5D28-FBD5FD3AA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EC44-94E6-99A6-B9FA-FD7F7E3A2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4F47-2C0F-083B-AC35-F7F7435D5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58820-2AFE-5040-8310-A02A8B4683E7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E72C-8B7A-69FC-9339-913E3021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CEF9-7C5B-9E19-C91E-B3EE50CA4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6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EEFD-0CEC-3666-3D71-A87789941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D170F-FD0B-D38A-8EC8-3A59D30C8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71E89-27B9-C680-055E-DE114E9A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A451-459D-5142-B814-E1131B3E084C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6BDB-C91C-63DD-9240-8F65F319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BA8F-D370-2030-CF0C-7593851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2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CDE9C-B4FE-D09E-A6D9-61B569E6E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53CB4-8222-4248-FD39-31D35C7C2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AC8CC-8011-29CD-D4DB-5304DFE3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C9698-4795-F94C-B67E-816A01FBAE82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B4373-93F7-8F2E-8444-7AC10954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1BCA-4776-C08D-9263-B331FDC2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849B-46D4-1DFE-FE0D-0280F8BD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3D45-0E37-AEDB-58C9-2F3411F8C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414E-AA53-A647-BEC1-11414C69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64E9-9B3F-FA4D-AEAD-7B6B024F237A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3B0C2-36EF-1DBE-998E-072DCACA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09B0C-9311-1575-EA1A-A977BAA1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3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A60E-EA52-0FC4-83A6-481E6235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AE26-8275-21B6-5DC6-E751FEAF3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2D2E6-DC85-EF95-3C8D-4239C32F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E0B1-3F5F-4544-BB2D-9DD661F84E12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92797-4B87-BE9E-0B5E-08994E34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5D4CA-7FA1-7364-DD84-A1BC2FD8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9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E87E-815B-2217-72DA-B06BB60E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853-45C5-1CE6-7BE5-086ADB9AC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5C44E-5B95-C949-5888-24900E76C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6CC2-C821-A272-174B-78940BB8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55F8-FE22-1046-A0F6-0C543A386FD3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CFC1B-D791-C721-9100-71A96356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FA217-DC9F-1988-0493-20CC0D4C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2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EAEC-54EB-238A-B016-A151EDAB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9E6DC-BA88-5139-7223-680DB77FD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9F48C-9C17-99E7-B1BD-C0BB89E30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12C3A-AF55-1DE8-FD50-FDA353258D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654EA-E068-4EA7-F441-FAC181886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F5778-0AB0-C987-A0A2-C5C3D6F2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0ECA6-4E38-C24A-AACC-31B67C9DA091}" type="datetime1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DF7E9-9545-8412-E866-30F45520D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8BBC8F-E116-1B46-CC31-AC74AB68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9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F438-D61E-8BFC-B614-CEE2C60D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3794-339F-153C-D3A0-24BC1EF7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A0EE9-74AD-CC4A-AEBC-30447097F409}" type="datetime1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06A4A-1AA8-03ED-9E73-6647A33F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7DE85-D004-B833-352C-D6BF2B3E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9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84A1-8CC1-FD1C-D98D-544FCF5C1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DC39-D04A-C54D-8618-78EB13257C94}" type="datetime1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5DA43-3992-1261-8E4B-CB57FD1C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DA49B-6687-8B75-F39B-DB2C394A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0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6B67-1175-0290-EF7C-D61711996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BB299-2E62-CC62-D3FE-DB8289C6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61615-093D-CB58-F446-A9E58C4D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2309-B612-EBDB-2CC3-AD569A4B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D97A-C255-C04C-B277-3AD7D3652F0A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B4C6A-6D44-7E08-8268-9E94C031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32DA5-F727-8471-BC85-D6DCED08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C19EA-2354-AAF8-9414-D5EAEDC1D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9C2671-3353-8876-E1C4-E8C99238B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334A-E05E-50EB-BA2D-1411FADC2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DCC22-DD53-9777-E744-B8FB71D8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8FF1-1ABC-8347-83AE-31CDDC111D68}" type="datetime1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CC1E6-8BA0-F643-7E07-A4D0E8B1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0B99A-B150-4738-09E9-AC14CA41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612EC-DA14-AAF3-7513-434FAC9F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10CB5-CFDE-10A8-CB8D-FC8AEFFA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426B-13CD-4099-E188-09A605C2C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E7489-0806-2E4F-8DF8-E5E52D1EE5D4}" type="datetime1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E4911-1024-1F62-1ADF-6B902140B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C2D8-4BA7-FB02-E591-D28CC5A12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A304C3-88EA-1C45-8592-741239B20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YTNYT1maa4" TargetMode="External"/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r4ds.hadley.nz/data-visualiz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F8C1CD2-E59C-42CC-91D0-39F8E0CF1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F8F1-4C90-93E0-F273-04C65484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5081925" cy="3004145"/>
          </a:xfrm>
        </p:spPr>
        <p:txBody>
          <a:bodyPr>
            <a:normAutofit/>
          </a:bodyPr>
          <a:lstStyle/>
          <a:p>
            <a:r>
              <a:rPr lang="en-US" sz="4200" b="1" dirty="0">
                <a:effectLst/>
                <a:latin typeface="+mj-lt"/>
                <a:ea typeface="+mj-ea"/>
                <a:cs typeface="+mj-cs"/>
              </a:rPr>
              <a:t>Introduction to Data Visualization: Theory and practice using R</a:t>
            </a:r>
            <a:br>
              <a:rPr lang="en-US" sz="4200" dirty="0">
                <a:effectLst/>
                <a:latin typeface="+mj-lt"/>
                <a:ea typeface="+mj-ea"/>
                <a:cs typeface="+mj-cs"/>
              </a:rPr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1648E-6247-7DC5-9DEF-19F6FE353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3849845"/>
            <a:ext cx="5081926" cy="21892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/>
              <a:t>Juliana Assis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Senior Data Scientist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jasge@dtu.dk</a:t>
            </a:r>
            <a:endParaRPr lang="en-US" dirty="0"/>
          </a:p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092" y="0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8" descr="A blue and black hexagon with a black background&#10;&#10;Description automatically generated">
            <a:extLst>
              <a:ext uri="{FF2B5EF4-FFF2-40B4-BE49-F238E27FC236}">
                <a16:creationId xmlns:a16="http://schemas.microsoft.com/office/drawing/2014/main" id="{A3CE7C8F-7CAC-2AB5-2D7B-C829E835B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092" y="2106287"/>
            <a:ext cx="2480088" cy="248008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ogo placement, size and clear zone ">
            <a:extLst>
              <a:ext uri="{FF2B5EF4-FFF2-40B4-BE49-F238E27FC236}">
                <a16:creationId xmlns:a16="http://schemas.microsoft.com/office/drawing/2014/main" id="{332E036E-4DC6-61D2-2A9A-D391C5F80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 t="15515" r="13669" b="11707"/>
          <a:stretch/>
        </p:blipFill>
        <p:spPr bwMode="auto">
          <a:xfrm>
            <a:off x="9609611" y="136525"/>
            <a:ext cx="1996037" cy="218217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3287" y="3391544"/>
            <a:ext cx="569514" cy="569514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2258" y="2429507"/>
            <a:ext cx="1029742" cy="1346076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0" descr="A clock face with white dots&#10;&#10;Description automatically generated">
            <a:extLst>
              <a:ext uri="{FF2B5EF4-FFF2-40B4-BE49-F238E27FC236}">
                <a16:creationId xmlns:a16="http://schemas.microsoft.com/office/drawing/2014/main" id="{CBC32554-77CA-3AA6-B45A-1783420A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8044" y="4184262"/>
            <a:ext cx="2161997" cy="2161997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7546D8-565E-45FE-8079-058CAED5A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6710830" y="5005247"/>
            <a:ext cx="2170501" cy="2254419"/>
          </a:xfrm>
          <a:custGeom>
            <a:avLst/>
            <a:gdLst>
              <a:gd name="connsiteX0" fmla="*/ 2129607 w 2170501"/>
              <a:gd name="connsiteY0" fmla="*/ 1918583 h 2254419"/>
              <a:gd name="connsiteX1" fmla="*/ 2170492 w 2170501"/>
              <a:gd name="connsiteY1" fmla="*/ 1986678 h 2254419"/>
              <a:gd name="connsiteX2" fmla="*/ 2143122 w 2170501"/>
              <a:gd name="connsiteY2" fmla="*/ 2219532 h 2254419"/>
              <a:gd name="connsiteX3" fmla="*/ 2134528 w 2170501"/>
              <a:gd name="connsiteY3" fmla="*/ 2254419 h 2254419"/>
              <a:gd name="connsiteX4" fmla="*/ 1992178 w 2170501"/>
              <a:gd name="connsiteY4" fmla="*/ 2205563 h 2254419"/>
              <a:gd name="connsiteX5" fmla="*/ 1995353 w 2170501"/>
              <a:gd name="connsiteY5" fmla="*/ 2192695 h 2254419"/>
              <a:gd name="connsiteX6" fmla="*/ 2020595 w 2170501"/>
              <a:gd name="connsiteY6" fmla="*/ 1978457 h 2254419"/>
              <a:gd name="connsiteX7" fmla="*/ 2102402 w 2170501"/>
              <a:gd name="connsiteY7" fmla="*/ 1910681 h 2254419"/>
              <a:gd name="connsiteX8" fmla="*/ 2129607 w 2170501"/>
              <a:gd name="connsiteY8" fmla="*/ 1918583 h 2254419"/>
              <a:gd name="connsiteX9" fmla="*/ 1874324 w 2170501"/>
              <a:gd name="connsiteY9" fmla="*/ 904226 h 2254419"/>
              <a:gd name="connsiteX10" fmla="*/ 1919011 w 2170501"/>
              <a:gd name="connsiteY10" fmla="*/ 937393 h 2254419"/>
              <a:gd name="connsiteX11" fmla="*/ 2101793 w 2170501"/>
              <a:gd name="connsiteY11" fmla="*/ 1368166 h 2254419"/>
              <a:gd name="connsiteX12" fmla="*/ 2049988 w 2170501"/>
              <a:gd name="connsiteY12" fmla="*/ 1460853 h 2254419"/>
              <a:gd name="connsiteX13" fmla="*/ 2029492 w 2170501"/>
              <a:gd name="connsiteY13" fmla="*/ 1463442 h 2254419"/>
              <a:gd name="connsiteX14" fmla="*/ 2029492 w 2170501"/>
              <a:gd name="connsiteY14" fmla="*/ 1463668 h 2254419"/>
              <a:gd name="connsiteX15" fmla="*/ 1957302 w 2170501"/>
              <a:gd name="connsiteY15" fmla="*/ 1409047 h 2254419"/>
              <a:gd name="connsiteX16" fmla="*/ 1789159 w 2170501"/>
              <a:gd name="connsiteY16" fmla="*/ 1012848 h 2254419"/>
              <a:gd name="connsiteX17" fmla="*/ 1819072 w 2170501"/>
              <a:gd name="connsiteY17" fmla="*/ 910914 h 2254419"/>
              <a:gd name="connsiteX18" fmla="*/ 1874324 w 2170501"/>
              <a:gd name="connsiteY18" fmla="*/ 904226 h 2254419"/>
              <a:gd name="connsiteX19" fmla="*/ 565076 w 2170501"/>
              <a:gd name="connsiteY19" fmla="*/ 25347 h 2254419"/>
              <a:gd name="connsiteX20" fmla="*/ 602104 w 2170501"/>
              <a:gd name="connsiteY20" fmla="*/ 99534 h 2254419"/>
              <a:gd name="connsiteX21" fmla="*/ 527134 w 2170501"/>
              <a:gd name="connsiteY21" fmla="*/ 165379 h 2254419"/>
              <a:gd name="connsiteX22" fmla="*/ 517223 w 2170501"/>
              <a:gd name="connsiteY22" fmla="*/ 164816 h 2254419"/>
              <a:gd name="connsiteX23" fmla="*/ 86562 w 2170501"/>
              <a:gd name="connsiteY23" fmla="*/ 162226 h 2254419"/>
              <a:gd name="connsiteX24" fmla="*/ 886 w 2170501"/>
              <a:gd name="connsiteY24" fmla="*/ 99416 h 2254419"/>
              <a:gd name="connsiteX25" fmla="*/ 63695 w 2170501"/>
              <a:gd name="connsiteY25" fmla="*/ 13740 h 2254419"/>
              <a:gd name="connsiteX26" fmla="*/ 68993 w 2170501"/>
              <a:gd name="connsiteY26" fmla="*/ 13116 h 2254419"/>
              <a:gd name="connsiteX27" fmla="*/ 536819 w 2170501"/>
              <a:gd name="connsiteY27" fmla="*/ 15931 h 2254419"/>
              <a:gd name="connsiteX28" fmla="*/ 565076 w 2170501"/>
              <a:gd name="connsiteY28" fmla="*/ 25347 h 2254419"/>
              <a:gd name="connsiteX29" fmla="*/ 1132468 w 2170501"/>
              <a:gd name="connsiteY29" fmla="*/ 198602 h 2254419"/>
              <a:gd name="connsiteX30" fmla="*/ 1521686 w 2170501"/>
              <a:gd name="connsiteY30" fmla="*/ 458304 h 2254419"/>
              <a:gd name="connsiteX31" fmla="*/ 1529659 w 2170501"/>
              <a:gd name="connsiteY31" fmla="*/ 564078 h 2254419"/>
              <a:gd name="connsiteX32" fmla="*/ 1472583 w 2170501"/>
              <a:gd name="connsiteY32" fmla="*/ 590184 h 2254419"/>
              <a:gd name="connsiteX33" fmla="*/ 1472245 w 2170501"/>
              <a:gd name="connsiteY33" fmla="*/ 590184 h 2254419"/>
              <a:gd name="connsiteX34" fmla="*/ 1423143 w 2170501"/>
              <a:gd name="connsiteY34" fmla="*/ 572389 h 2254419"/>
              <a:gd name="connsiteX35" fmla="*/ 1064896 w 2170501"/>
              <a:gd name="connsiteY35" fmla="*/ 332846 h 2254419"/>
              <a:gd name="connsiteX36" fmla="*/ 1031562 w 2170501"/>
              <a:gd name="connsiteY36" fmla="*/ 231938 h 2254419"/>
              <a:gd name="connsiteX37" fmla="*/ 1132468 w 2170501"/>
              <a:gd name="connsiteY37" fmla="*/ 198602 h 2254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70501" h="2254419">
                <a:moveTo>
                  <a:pt x="2129607" y="1918583"/>
                </a:moveTo>
                <a:cubicBezTo>
                  <a:pt x="2154398" y="1931279"/>
                  <a:pt x="2170966" y="1957258"/>
                  <a:pt x="2170492" y="1986678"/>
                </a:cubicBezTo>
                <a:cubicBezTo>
                  <a:pt x="2166208" y="2064866"/>
                  <a:pt x="2157057" y="2142632"/>
                  <a:pt x="2143122" y="2219532"/>
                </a:cubicBezTo>
                <a:lnTo>
                  <a:pt x="2134528" y="2254419"/>
                </a:lnTo>
                <a:lnTo>
                  <a:pt x="1992178" y="2205563"/>
                </a:lnTo>
                <a:lnTo>
                  <a:pt x="1995353" y="2192695"/>
                </a:lnTo>
                <a:cubicBezTo>
                  <a:pt x="2008198" y="2121944"/>
                  <a:pt x="2016634" y="2050393"/>
                  <a:pt x="2020595" y="1978457"/>
                </a:cubicBezTo>
                <a:cubicBezTo>
                  <a:pt x="2024469" y="1937147"/>
                  <a:pt x="2061092" y="1906808"/>
                  <a:pt x="2102402" y="1910681"/>
                </a:cubicBezTo>
                <a:cubicBezTo>
                  <a:pt x="2112167" y="1911596"/>
                  <a:pt x="2121344" y="1914352"/>
                  <a:pt x="2129607" y="1918583"/>
                </a:cubicBezTo>
                <a:close/>
                <a:moveTo>
                  <a:pt x="1874324" y="904226"/>
                </a:moveTo>
                <a:cubicBezTo>
                  <a:pt x="1892306" y="908991"/>
                  <a:pt x="1908526" y="920398"/>
                  <a:pt x="1919011" y="937393"/>
                </a:cubicBezTo>
                <a:cubicBezTo>
                  <a:pt x="1997699" y="1072785"/>
                  <a:pt x="2059099" y="1217502"/>
                  <a:pt x="2101793" y="1368166"/>
                </a:cubicBezTo>
                <a:cubicBezTo>
                  <a:pt x="2113067" y="1408067"/>
                  <a:pt x="2089878" y="1449546"/>
                  <a:pt x="2049988" y="1460853"/>
                </a:cubicBezTo>
                <a:cubicBezTo>
                  <a:pt x="2043310" y="1462643"/>
                  <a:pt x="2036406" y="1463511"/>
                  <a:pt x="2029492" y="1463442"/>
                </a:cubicBezTo>
                <a:lnTo>
                  <a:pt x="2029492" y="1463668"/>
                </a:lnTo>
                <a:cubicBezTo>
                  <a:pt x="1995920" y="1463668"/>
                  <a:pt x="1966424" y="1441358"/>
                  <a:pt x="1957302" y="1409047"/>
                </a:cubicBezTo>
                <a:cubicBezTo>
                  <a:pt x="1918054" y="1270468"/>
                  <a:pt x="1861564" y="1137362"/>
                  <a:pt x="1789159" y="1012848"/>
                </a:cubicBezTo>
                <a:cubicBezTo>
                  <a:pt x="1769270" y="976439"/>
                  <a:pt x="1782660" y="930802"/>
                  <a:pt x="1819072" y="910914"/>
                </a:cubicBezTo>
                <a:cubicBezTo>
                  <a:pt x="1836601" y="901341"/>
                  <a:pt x="1856343" y="899462"/>
                  <a:pt x="1874324" y="904226"/>
                </a:cubicBezTo>
                <a:close/>
                <a:moveTo>
                  <a:pt x="565076" y="25347"/>
                </a:moveTo>
                <a:cubicBezTo>
                  <a:pt x="590405" y="39934"/>
                  <a:pt x="605899" y="68698"/>
                  <a:pt x="602104" y="99534"/>
                </a:cubicBezTo>
                <a:cubicBezTo>
                  <a:pt x="597454" y="137333"/>
                  <a:pt x="565217" y="165647"/>
                  <a:pt x="527134" y="165379"/>
                </a:cubicBezTo>
                <a:cubicBezTo>
                  <a:pt x="523821" y="165412"/>
                  <a:pt x="520510" y="165224"/>
                  <a:pt x="517223" y="164816"/>
                </a:cubicBezTo>
                <a:cubicBezTo>
                  <a:pt x="374328" y="146158"/>
                  <a:pt x="229672" y="145287"/>
                  <a:pt x="86562" y="162226"/>
                </a:cubicBezTo>
                <a:cubicBezTo>
                  <a:pt x="45559" y="168541"/>
                  <a:pt x="7201" y="140420"/>
                  <a:pt x="886" y="99416"/>
                </a:cubicBezTo>
                <a:cubicBezTo>
                  <a:pt x="-5428" y="58412"/>
                  <a:pt x="22692" y="20054"/>
                  <a:pt x="63695" y="13740"/>
                </a:cubicBezTo>
                <a:cubicBezTo>
                  <a:pt x="65453" y="13470"/>
                  <a:pt x="67220" y="13261"/>
                  <a:pt x="68993" y="13116"/>
                </a:cubicBezTo>
                <a:cubicBezTo>
                  <a:pt x="224454" y="-5269"/>
                  <a:pt x="381592" y="-4323"/>
                  <a:pt x="536819" y="15931"/>
                </a:cubicBezTo>
                <a:cubicBezTo>
                  <a:pt x="547097" y="17195"/>
                  <a:pt x="556633" y="20483"/>
                  <a:pt x="565076" y="25347"/>
                </a:cubicBezTo>
                <a:close/>
                <a:moveTo>
                  <a:pt x="1132468" y="198602"/>
                </a:moveTo>
                <a:cubicBezTo>
                  <a:pt x="1272445" y="268739"/>
                  <a:pt x="1403185" y="355973"/>
                  <a:pt x="1521686" y="458304"/>
                </a:cubicBezTo>
                <a:cubicBezTo>
                  <a:pt x="1553095" y="485311"/>
                  <a:pt x="1556665" y="532668"/>
                  <a:pt x="1529659" y="564078"/>
                </a:cubicBezTo>
                <a:cubicBezTo>
                  <a:pt x="1515367" y="580705"/>
                  <a:pt x="1494511" y="590242"/>
                  <a:pt x="1472583" y="590184"/>
                </a:cubicBezTo>
                <a:lnTo>
                  <a:pt x="1472245" y="590184"/>
                </a:lnTo>
                <a:cubicBezTo>
                  <a:pt x="1454271" y="590357"/>
                  <a:pt x="1436837" y="584037"/>
                  <a:pt x="1423143" y="572389"/>
                </a:cubicBezTo>
                <a:cubicBezTo>
                  <a:pt x="1314092" y="478031"/>
                  <a:pt x="1193758" y="397569"/>
                  <a:pt x="1064896" y="332846"/>
                </a:cubicBezTo>
                <a:cubicBezTo>
                  <a:pt x="1027826" y="314186"/>
                  <a:pt x="1012901" y="269007"/>
                  <a:pt x="1031562" y="231938"/>
                </a:cubicBezTo>
                <a:cubicBezTo>
                  <a:pt x="1050220" y="194867"/>
                  <a:pt x="1095399" y="179942"/>
                  <a:pt x="1132468" y="198602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092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green text on a white background&#10;&#10;Description automatically generated">
            <a:extLst>
              <a:ext uri="{FF2B5EF4-FFF2-40B4-BE49-F238E27FC236}">
                <a16:creationId xmlns:a16="http://schemas.microsoft.com/office/drawing/2014/main" id="{ABBD47A1-6580-6ECA-7AF6-75018D38C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" y="6175679"/>
            <a:ext cx="4594773" cy="6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330C7-8B53-9380-33E8-6B4C0EE57EC1}"/>
              </a:ext>
            </a:extLst>
          </p:cNvPr>
          <p:cNvSpPr txBox="1"/>
          <p:nvPr/>
        </p:nvSpPr>
        <p:spPr>
          <a:xfrm>
            <a:off x="5296196" y="6360834"/>
            <a:ext cx="6094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Hadley Wickham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FD670-DB7F-477A-5E0B-C3ADB66A69DC}"/>
              </a:ext>
            </a:extLst>
          </p:cNvPr>
          <p:cNvSpPr txBox="1"/>
          <p:nvPr/>
        </p:nvSpPr>
        <p:spPr>
          <a:xfrm>
            <a:off x="157039" y="3225816"/>
            <a:ext cx="6099858" cy="48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i="0" u="none" strike="noStrike" dirty="0">
                <a:effectLst/>
              </a:rPr>
              <a:t>Grammar of Graphics</a:t>
            </a:r>
            <a:endParaRPr lang="en-US" sz="2800" b="0" i="0" u="none" strike="noStrike" dirty="0">
              <a:effectLst/>
            </a:endParaRPr>
          </a:p>
        </p:txBody>
      </p:sp>
      <p:graphicFrame>
        <p:nvGraphicFramePr>
          <p:cNvPr id="17" name="TextBox 2">
            <a:extLst>
              <a:ext uri="{FF2B5EF4-FFF2-40B4-BE49-F238E27FC236}">
                <a16:creationId xmlns:a16="http://schemas.microsoft.com/office/drawing/2014/main" id="{8A8474A8-B5A4-C528-7C80-EA2AC4B04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65854"/>
              </p:ext>
            </p:extLst>
          </p:nvPr>
        </p:nvGraphicFramePr>
        <p:xfrm>
          <a:off x="4238964" y="591344"/>
          <a:ext cx="6675963" cy="5346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78625ED-1347-4CBF-AF75-D47D34B7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0C16570-EB28-C240-2670-184F8CC0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9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1DBCC-CBC0-5535-A18B-4A007A1C4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F0DC52E-42FA-0BD5-E745-F7EFD0B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1738E-6D6D-EA8C-BB40-31F13938F824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Making Coding Easier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041A7EAA-EE30-CCFA-C8D7-D23CB010D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rectangular box with white text&#10;&#10;Description automatically generated">
            <a:extLst>
              <a:ext uri="{FF2B5EF4-FFF2-40B4-BE49-F238E27FC236}">
                <a16:creationId xmlns:a16="http://schemas.microsoft.com/office/drawing/2014/main" id="{7445E101-B80A-2B1E-D79E-C7FAC73F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64" y="2074530"/>
            <a:ext cx="7404100" cy="3136900"/>
          </a:xfrm>
          <a:prstGeom prst="rect">
            <a:avLst/>
          </a:prstGeom>
        </p:spPr>
      </p:pic>
      <p:pic>
        <p:nvPicPr>
          <p:cNvPr id="10" name="Picture 2" descr="Tidyverse - Wikipedia">
            <a:extLst>
              <a:ext uri="{FF2B5EF4-FFF2-40B4-BE49-F238E27FC236}">
                <a16:creationId xmlns:a16="http://schemas.microsoft.com/office/drawing/2014/main" id="{5BB44390-2F9B-E922-98DA-19D332A0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03" y="3032636"/>
            <a:ext cx="1967488" cy="22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C350F45-F8D7-0D82-5164-85BDC66E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E87E4E9-1612-4C78-E5AF-8B85DCF2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4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creature sitting on a stump in the woods&#10;&#10;Description automatically generated">
            <a:extLst>
              <a:ext uri="{FF2B5EF4-FFF2-40B4-BE49-F238E27FC236}">
                <a16:creationId xmlns:a16="http://schemas.microsoft.com/office/drawing/2014/main" id="{0074722D-A005-23FF-905B-416A3E48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963" r="1400" b="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F8F2-C283-2AD6-851B-EA0AECB5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u="none" strike="noStrike">
                <a:effectLst/>
              </a:rPr>
              <a:t>A good Plot, you cannot do, without first a bad Plot, doing.</a:t>
            </a:r>
            <a:endParaRPr lang="en-US" sz="4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9F31A7-714E-1217-05E9-9F8308FE8B3B}"/>
              </a:ext>
            </a:extLst>
          </p:cNvPr>
          <p:cNvSpPr txBox="1"/>
          <p:nvPr/>
        </p:nvSpPr>
        <p:spPr>
          <a:xfrm>
            <a:off x="4784" y="6123005"/>
            <a:ext cx="6099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 inspired by responses from ChatGPT, OpenAI's conversational AI model (accessed November 2024)."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982D1E-1BC8-F155-33F8-B9F5CE88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65FB02-C771-537D-C408-9F746E91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2C09-60C9-D283-1F2F-0E3773283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Links for study</a:t>
            </a:r>
          </a:p>
        </p:txBody>
      </p:sp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F17AF-CA3D-F8E2-DD67-78721E345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R graph Gallery: </a:t>
            </a:r>
            <a:r>
              <a:rPr lang="en-US" dirty="0">
                <a:hlinkClick r:id="rId2"/>
              </a:rPr>
              <a:t>https://r-graph-gallery.com</a:t>
            </a:r>
            <a:endParaRPr lang="en-US" dirty="0"/>
          </a:p>
          <a:p>
            <a:r>
              <a:rPr lang="en-US" dirty="0"/>
              <a:t>Hadley Wickham: </a:t>
            </a:r>
            <a:r>
              <a:rPr lang="en-US" dirty="0">
                <a:hlinkClick r:id="rId3"/>
              </a:rPr>
              <a:t>https://www.youtube.com/watch?v=9YTNYT1maa4</a:t>
            </a:r>
            <a:endParaRPr lang="en-US" dirty="0"/>
          </a:p>
          <a:p>
            <a:pPr lvl="1"/>
            <a:r>
              <a:rPr lang="en-US" dirty="0"/>
              <a:t>Books: </a:t>
            </a:r>
            <a:r>
              <a:rPr lang="en-US" dirty="0">
                <a:hlinkClick r:id="rId4"/>
              </a:rPr>
              <a:t>https://r4ds.hadley.nz/data-visualize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3323" name="Oval 1332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A book cover of a bird&#10;&#10;Description automatically generated">
            <a:extLst>
              <a:ext uri="{FF2B5EF4-FFF2-40B4-BE49-F238E27FC236}">
                <a16:creationId xmlns:a16="http://schemas.microsoft.com/office/drawing/2014/main" id="{FC1418CD-063B-D42C-56BA-27FB339A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738" y="1176557"/>
            <a:ext cx="2943942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3327" name="Straight Connector 1332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9" name="Freeform: Shape 1332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31" name="Freeform: Shape 1333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33" name="Freeform: Shape 133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7D8B7-D8ED-5C63-58C8-AFF91BAE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EED84-4474-1EB6-6BEC-C7B72B2F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Content Placeholder 4">
                <a:extLst>
                  <a:ext uri="{FF2B5EF4-FFF2-40B4-BE49-F238E27FC236}">
                    <a16:creationId xmlns:a16="http://schemas.microsoft.com/office/drawing/2014/main" id="{324E421A-3A04-D7C7-11B2-8E487BFAD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4951553"/>
                  </p:ext>
                </p:extLst>
              </p:nvPr>
            </p:nvGraphicFramePr>
            <p:xfrm>
              <a:off x="622951" y="538751"/>
              <a:ext cx="10945368" cy="58279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ontent Placeholder 4">
                <a:extLst>
                  <a:ext uri="{FF2B5EF4-FFF2-40B4-BE49-F238E27FC236}">
                    <a16:creationId xmlns:a16="http://schemas.microsoft.com/office/drawing/2014/main" id="{324E421A-3A04-D7C7-11B2-8E487BFAD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951" y="538751"/>
                <a:ext cx="10945368" cy="582790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6CFB-B0A1-B7C4-F1C6-EE683CB83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871E489-5723-3CD9-DD87-06302DB7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705AE9-637C-95C5-4D3E-26BAABA59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168075B-4DF9-3475-8B03-95A2BF33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13C4DD81-4C35-53B1-66B0-B8B125613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14F0D581-3248-0990-14E1-B66545C46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00383-556C-48B9-5566-EA12B03E0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>
                <a:extLst>
                  <a:ext uri="{FF2B5EF4-FFF2-40B4-BE49-F238E27FC236}">
                    <a16:creationId xmlns:a16="http://schemas.microsoft.com/office/drawing/2014/main" id="{84CC2858-1B78-5754-6BF9-194ABF68CC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9902992"/>
                  </p:ext>
                </p:extLst>
              </p:nvPr>
            </p:nvGraphicFramePr>
            <p:xfrm>
              <a:off x="625026" y="544008"/>
              <a:ext cx="10896600" cy="58279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>
                <a:extLst>
                  <a:ext uri="{FF2B5EF4-FFF2-40B4-BE49-F238E27FC236}">
                    <a16:creationId xmlns:a16="http://schemas.microsoft.com/office/drawing/2014/main" id="{84CC2858-1B78-5754-6BF9-194ABF68C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026" y="544008"/>
                <a:ext cx="10896600" cy="582790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04ED9-9CF4-65C4-ED98-C92BFF876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91CF9-FDCB-2950-84B1-5A3003B1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2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9B54B-1563-9237-2E80-41F4F86E7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AEA976-1933-19B8-5C06-E4ECDBEC2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8">
            <a:extLst>
              <a:ext uri="{FF2B5EF4-FFF2-40B4-BE49-F238E27FC236}">
                <a16:creationId xmlns:a16="http://schemas.microsoft.com/office/drawing/2014/main" id="{8D07C2F3-FCE6-2684-16A1-3A1DA9774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5FBBA33-FF0C-6803-3B8C-E9A0B4695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EC1C0-580D-4E7B-9BA3-091108134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>
                <a:extLst>
                  <a:ext uri="{FF2B5EF4-FFF2-40B4-BE49-F238E27FC236}">
                    <a16:creationId xmlns:a16="http://schemas.microsoft.com/office/drawing/2014/main" id="{53DCC880-D72F-8116-32AD-233E51374C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292947"/>
                  </p:ext>
                </p:extLst>
              </p:nvPr>
            </p:nvGraphicFramePr>
            <p:xfrm>
              <a:off x="624075" y="539997"/>
              <a:ext cx="10945368" cy="58279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>
                <a:extLst>
                  <a:ext uri="{FF2B5EF4-FFF2-40B4-BE49-F238E27FC236}">
                    <a16:creationId xmlns:a16="http://schemas.microsoft.com/office/drawing/2014/main" id="{53DCC880-D72F-8116-32AD-233E51374C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075" y="539997"/>
                <a:ext cx="10945368" cy="582790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4AC6D-035B-7635-A4A6-521C68980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9189C-1FAF-E9D7-AEC6-B5FC2820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2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C83013-C802-F246-B23A-6C161165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BB88C-1501-07CB-FCAF-1D20EF71DE35}"/>
              </a:ext>
            </a:extLst>
          </p:cNvPr>
          <p:cNvSpPr txBox="1"/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Data </a:t>
            </a:r>
            <a:r>
              <a:rPr lang="en-US" sz="4200" b="1" dirty="0">
                <a:latin typeface="+mj-lt"/>
                <a:ea typeface="+mj-ea"/>
                <a:cs typeface="+mj-cs"/>
              </a:rPr>
              <a:t>V</a:t>
            </a:r>
            <a:r>
              <a:rPr lang="en-US" sz="42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isualization?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BB5C6-1127-0EE5-C754-82D4BB97085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>
                <a:effectLst/>
              </a:rPr>
              <a:t>It is the graphical representation of data or information</a:t>
            </a:r>
            <a:br>
              <a:rPr lang="en-US" sz="2200"/>
            </a:br>
            <a:endParaRPr lang="en-US" sz="22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9FC6B-C25D-BAE9-E78A-259C7DCF9496}"/>
              </a:ext>
            </a:extLst>
          </p:cNvPr>
          <p:cNvGrpSpPr/>
          <p:nvPr/>
        </p:nvGrpSpPr>
        <p:grpSpPr>
          <a:xfrm>
            <a:off x="4654296" y="1106839"/>
            <a:ext cx="6903720" cy="4644321"/>
            <a:chOff x="2952750" y="1314450"/>
            <a:chExt cx="6286500" cy="4229100"/>
          </a:xfrm>
        </p:grpSpPr>
        <p:pic>
          <p:nvPicPr>
            <p:cNvPr id="5" name="Picture 4" descr="A collection of different colored circles&#10;&#10;Description automatically generated">
              <a:extLst>
                <a:ext uri="{FF2B5EF4-FFF2-40B4-BE49-F238E27FC236}">
                  <a16:creationId xmlns:a16="http://schemas.microsoft.com/office/drawing/2014/main" id="{92EC5347-74F4-8DDD-F6EE-DBA7FD62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747" b="95202" l="1615" r="96872">
                          <a14:foregroundMark x1="7467" y1="6597" x2="5550" y2="17691"/>
                          <a14:foregroundMark x1="5550" y1="17691" x2="6155" y2="8246"/>
                          <a14:foregroundMark x1="2523" y1="10795" x2="1917" y2="14393"/>
                          <a14:foregroundMark x1="17154" y1="8846" x2="15843" y2="16042"/>
                          <a14:foregroundMark x1="28961" y1="11094" x2="28860" y2="17391"/>
                          <a14:foregroundMark x1="38850" y1="9295" x2="38446" y2="16042"/>
                          <a14:foregroundMark x1="51362" y1="10195" x2="50151" y2="16642"/>
                          <a14:foregroundMark x1="60949" y1="9745" x2="60848" y2="18291"/>
                          <a14:foregroundMark x1="71443" y1="9745" x2="71039" y2="17541"/>
                          <a14:foregroundMark x1="83552" y1="10195" x2="83249" y2="16642"/>
                          <a14:foregroundMark x1="92836" y1="9745" x2="92936" y2="16492"/>
                          <a14:foregroundMark x1="96872" y1="10495" x2="96872" y2="15592"/>
                          <a14:foregroundMark x1="95156" y1="29685" x2="93643" y2="37931"/>
                          <a14:foregroundMark x1="96771" y1="28786" x2="96165" y2="35232"/>
                          <a14:foregroundMark x1="96165" y1="27136" x2="96872" y2="28186"/>
                          <a14:foregroundMark x1="85066" y1="28186" x2="83653" y2="29835"/>
                          <a14:foregroundMark x1="73058" y1="29085" x2="72452" y2="30135"/>
                          <a14:foregroundMark x1="60242" y1="29685" x2="60040" y2="29835"/>
                          <a14:foregroundMark x1="49647" y1="29685" x2="50151" y2="30735"/>
                          <a14:foregroundMark x1="27548" y1="30135" x2="27245" y2="30135"/>
                          <a14:foregroundMark x1="18063" y1="29385" x2="18163" y2="30735"/>
                          <a14:foregroundMark x1="6559" y1="30585" x2="6155" y2="30285"/>
                          <a14:foregroundMark x1="6559" y1="49325" x2="5651" y2="49325"/>
                          <a14:foregroundMark x1="15439" y1="48726" x2="15439" y2="48126"/>
                          <a14:foregroundMark x1="29263" y1="49325" x2="29062" y2="49775"/>
                          <a14:foregroundMark x1="38547" y1="49175" x2="38547" y2="49625"/>
                          <a14:foregroundMark x1="50656" y1="48726" x2="51362" y2="49775"/>
                          <a14:foregroundMark x1="61655" y1="49175" x2="61958" y2="49625"/>
                          <a14:foregroundMark x1="61251" y1="47226" x2="61150" y2="47826"/>
                          <a14:foregroundMark x1="63269" y1="47826" x2="60242" y2="47376"/>
                          <a14:foregroundMark x1="71241" y1="47676" x2="71140" y2="46777"/>
                          <a14:foregroundMark x1="72856" y1="49175" x2="71039" y2="46177"/>
                          <a14:foregroundMark x1="74773" y1="50675" x2="75479" y2="49175"/>
                          <a14:foregroundMark x1="75681" y1="52174" x2="75782" y2="48726"/>
                          <a14:foregroundMark x1="82341" y1="46327" x2="82038" y2="45877"/>
                          <a14:foregroundMark x1="83249" y1="46177" x2="81736" y2="47376"/>
                          <a14:foregroundMark x1="94248" y1="50075" x2="96771" y2="49625"/>
                          <a14:foregroundMark x1="95560" y1="67016" x2="94147" y2="67016"/>
                          <a14:foregroundMark x1="93542" y1="65067" x2="95762" y2="73163"/>
                          <a14:foregroundMark x1="96266" y1="73613" x2="90414" y2="66417"/>
                          <a14:foregroundMark x1="90414" y1="66417" x2="90313" y2="66417"/>
                          <a14:foregroundMark x1="83956" y1="64768" x2="84763" y2="73163"/>
                          <a14:foregroundMark x1="70535" y1="65517" x2="73764" y2="65967"/>
                          <a14:foregroundMark x1="61150" y1="65817" x2="64783" y2="75712"/>
                          <a14:foregroundMark x1="64783" y1="75712" x2="61958" y2="65217"/>
                          <a14:foregroundMark x1="61958" y1="65217" x2="61655" y2="65067"/>
                          <a14:foregroundMark x1="48032" y1="63868" x2="54390" y2="70615"/>
                          <a14:foregroundMark x1="54390" y1="70615" x2="46720" y2="72114"/>
                          <a14:foregroundMark x1="46720" y1="72114" x2="52069" y2="75112"/>
                          <a14:foregroundMark x1="81736" y1="46327" x2="83552" y2="57271"/>
                          <a14:foregroundMark x1="83552" y1="57271" x2="82745" y2="45277"/>
                          <a14:foregroundMark x1="82745" y1="45277" x2="86882" y2="53673"/>
                          <a14:foregroundMark x1="37538" y1="64018" x2="43491" y2="72114"/>
                          <a14:foregroundMark x1="43491" y1="72114" x2="39758" y2="74363"/>
                          <a14:foregroundMark x1="25933" y1="64468" x2="30272" y2="74363"/>
                          <a14:foregroundMark x1="30272" y1="74363" x2="28254" y2="75112"/>
                          <a14:foregroundMark x1="15136" y1="64468" x2="23007" y2="70765"/>
                          <a14:foregroundMark x1="23007" y1="70765" x2="14834" y2="72414"/>
                          <a14:foregroundMark x1="14834" y1="72414" x2="18466" y2="76162"/>
                          <a14:foregroundMark x1="15742" y1="6747" x2="17558" y2="18591"/>
                          <a14:foregroundMark x1="17558" y1="18591" x2="18668" y2="18891"/>
                          <a14:foregroundMark x1="47730" y1="45877" x2="52270" y2="54723"/>
                          <a14:foregroundMark x1="14733" y1="44828" x2="19980" y2="53823"/>
                          <a14:foregroundMark x1="19980" y1="53823" x2="18163" y2="56972"/>
                          <a14:foregroundMark x1="4642" y1="64468" x2="6458" y2="75412"/>
                          <a14:foregroundMark x1="6458" y1="75412" x2="6660" y2="75562"/>
                          <a14:foregroundMark x1="4036" y1="83658" x2="6559" y2="94453"/>
                          <a14:foregroundMark x1="6559" y1="94453" x2="7972" y2="94753"/>
                          <a14:foregroundMark x1="15136" y1="84108" x2="17659" y2="94753"/>
                          <a14:foregroundMark x1="26942" y1="84108" x2="28961" y2="95202"/>
                          <a14:foregroundMark x1="28961" y1="95202" x2="29062" y2="94903"/>
                          <a14:foregroundMark x1="37841" y1="84108" x2="40868" y2="93703"/>
                          <a14:foregroundMark x1="47528" y1="85007" x2="50757" y2="94603"/>
                          <a14:foregroundMark x1="59031" y1="84108" x2="60949" y2="94153"/>
                          <a14:foregroundMark x1="69526" y1="85307" x2="72553" y2="94603"/>
                          <a14:foregroundMark x1="80928" y1="83958" x2="83754" y2="94603"/>
                          <a14:foregroundMark x1="83754" y1="94603" x2="83956" y2="94303"/>
                          <a14:foregroundMark x1="90918" y1="85457" x2="93138" y2="938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50" y="1314450"/>
              <a:ext cx="6286500" cy="4229100"/>
            </a:xfrm>
            <a:prstGeom prst="rect">
              <a:avLst/>
            </a:prstGeom>
          </p:spPr>
        </p:pic>
        <p:pic>
          <p:nvPicPr>
            <p:cNvPr id="6" name="Picture 8" descr="A blue and black hexagon with a black background&#10;&#10;Description automatically generated">
              <a:extLst>
                <a:ext uri="{FF2B5EF4-FFF2-40B4-BE49-F238E27FC236}">
                  <a16:creationId xmlns:a16="http://schemas.microsoft.com/office/drawing/2014/main" id="{3174F21D-2D31-B728-28C8-6C602D64E2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07" y="4727448"/>
              <a:ext cx="669036" cy="66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clock face with white dots&#10;&#10;Description automatically generated">
              <a:extLst>
                <a:ext uri="{FF2B5EF4-FFF2-40B4-BE49-F238E27FC236}">
                  <a16:creationId xmlns:a16="http://schemas.microsoft.com/office/drawing/2014/main" id="{47FA0ECC-3490-4281-17AB-7337A9293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750" y="3904488"/>
              <a:ext cx="749808" cy="74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60F89E-1C44-DD4E-C0E9-E6538B7E8131}"/>
              </a:ext>
            </a:extLst>
          </p:cNvPr>
          <p:cNvSpPr txBox="1"/>
          <p:nvPr/>
        </p:nvSpPr>
        <p:spPr>
          <a:xfrm>
            <a:off x="6982394" y="5848588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https://r-graph-</a:t>
            </a:r>
            <a:r>
              <a:rPr lang="en-US" dirty="0" err="1"/>
              <a:t>gallery.com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1E8341E-4DD1-4BF6-9409-AE1BB78A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F90AB45-B4A4-A4AA-ED1D-0C222037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4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F7F69-7690-0616-755D-43C493A4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200" b="1" dirty="0"/>
              <a:t>Principles of Good Visualization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person's height&#10;&#10;Description automatically generated">
            <a:extLst>
              <a:ext uri="{FF2B5EF4-FFF2-40B4-BE49-F238E27FC236}">
                <a16:creationId xmlns:a16="http://schemas.microsoft.com/office/drawing/2014/main" id="{DB72E7F7-B295-EABE-FAC9-B6DE214A2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0766" y="640080"/>
            <a:ext cx="5781675" cy="5550408"/>
          </a:xfrm>
          <a:prstGeom prst="rect">
            <a:avLst/>
          </a:prstGeom>
        </p:spPr>
      </p:pic>
      <p:pic>
        <p:nvPicPr>
          <p:cNvPr id="11266" name="Picture 2" descr="The Real History of X (Formerly Twitter), in Brief">
            <a:extLst>
              <a:ext uri="{FF2B5EF4-FFF2-40B4-BE49-F238E27FC236}">
                <a16:creationId xmlns:a16="http://schemas.microsoft.com/office/drawing/2014/main" id="{285413E4-8681-F627-B278-29C034BA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431" y="6190488"/>
            <a:ext cx="865544" cy="5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4D143-9B71-D687-B327-A093E3F0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0DE63-BAFA-8992-AB5E-B13732836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0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ADAE0-B847-97F7-A8CE-983654F36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C4EB894-DA54-EE08-FA73-78979F683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B0FD6-0A8B-84D4-1432-0BBCE1E9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000" b="1" dirty="0"/>
              <a:t>Principles of Good Visualization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8800D157-361D-2637-2970-DA171F52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8BD393CB-5EBF-5FF2-7227-4E8B69FF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872" y="2569464"/>
            <a:ext cx="3893055" cy="3678936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11672FC-53B5-670B-6994-59E36AFA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27" y="2631950"/>
            <a:ext cx="5074394" cy="3678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0B258-5537-8F56-E35F-E8D00CAEFE81}"/>
              </a:ext>
            </a:extLst>
          </p:cNvPr>
          <p:cNvSpPr txBox="1"/>
          <p:nvPr/>
        </p:nvSpPr>
        <p:spPr>
          <a:xfrm>
            <a:off x="5605271" y="752354"/>
            <a:ext cx="5900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can you say about the first plot?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 about the second 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would you make different?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A684D48-EFB0-E3C8-8D38-8B089448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F7B206-21AD-B6B4-B72B-779D7D78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1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B88A8-5A8A-995D-3709-AD91A4B6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75FA1-549C-CE40-9560-95FB6A469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A304C3-88EA-1C45-8592-741239B203E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10AEA906-7454-1F1A-52AF-1EDDF59AF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158118"/>
              </p:ext>
            </p:extLst>
          </p:nvPr>
        </p:nvGraphicFramePr>
        <p:xfrm>
          <a:off x="1584366" y="1198771"/>
          <a:ext cx="9206220" cy="4460457"/>
        </p:xfrm>
        <a:graphic>
          <a:graphicData uri="http://schemas.openxmlformats.org/drawingml/2006/table">
            <a:tbl>
              <a:tblPr firstRow="1" firstCol="1">
                <a:tableStyleId>{72833802-FEF1-4C79-8D5D-14CF1EAF98D9}</a:tableStyleId>
              </a:tblPr>
              <a:tblGrid>
                <a:gridCol w="1876191">
                  <a:extLst>
                    <a:ext uri="{9D8B030D-6E8A-4147-A177-3AD203B41FA5}">
                      <a16:colId xmlns:a16="http://schemas.microsoft.com/office/drawing/2014/main" val="330581452"/>
                    </a:ext>
                  </a:extLst>
                </a:gridCol>
                <a:gridCol w="7330029">
                  <a:extLst>
                    <a:ext uri="{9D8B030D-6E8A-4147-A177-3AD203B41FA5}">
                      <a16:colId xmlns:a16="http://schemas.microsoft.com/office/drawing/2014/main" val="288126420"/>
                    </a:ext>
                  </a:extLst>
                </a:gridCol>
              </a:tblGrid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Principle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131555946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Show the Data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Clearly present the data without unnecessary elements that distract from understanding.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310976366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Avoid Distorting Data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Represent data accurately; avoid misleading scales or transformations.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2963856294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Enable Comparisons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Make it easy to compare data points, trends, or categories visually.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2776221436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Show Variability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Highlight uncertainties or variations, such as with error bars or confidence intervals.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1466759482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Integrate Evidence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Combine text, numbers, and graphics to strengthen the narrative and insights.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3126601552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Use Visual Hierarchy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Organize elements so the most important information stands out clearly.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2962263248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Consider the Audience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Tailor visuals to the audience’s level of expertise and interests.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1698634854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Aesthetic Integrity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Ensure the visualization is attractive but does not compromise accuracy or clarity.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797495834"/>
                  </a:ext>
                </a:extLst>
              </a:tr>
              <a:tr h="6034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Direct Attention</a:t>
                      </a:r>
                      <a:endParaRPr lang="en-US" sz="1400" b="1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Use cues like color, labels, or annotations to focus the viewer on key aspects of the visualization.</a:t>
                      </a:r>
                      <a:endParaRPr lang="en-US" sz="1400" b="0" i="0" u="none" strike="noStrike" cap="none" spc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4116704187"/>
                  </a:ext>
                </a:extLst>
              </a:tr>
              <a:tr h="385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Keep it Simple</a:t>
                      </a:r>
                      <a:endParaRPr lang="en-US" sz="14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Remove unnecessary elements and focus on the essential aspects of the data.</a:t>
                      </a:r>
                      <a:endParaRPr lang="en-US" sz="14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058" marR="3058" marT="65320" marB="65320" anchor="b"/>
                </a:tc>
                <a:extLst>
                  <a:ext uri="{0D108BD9-81ED-4DB2-BD59-A6C34878D82A}">
                    <a16:rowId xmlns:a16="http://schemas.microsoft.com/office/drawing/2014/main" val="1107744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077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B2E51-859C-2E31-00FB-354040B67F4B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My real life in DataViz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F3688-7FE4-9608-02FA-B08F7941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716" y="2278085"/>
            <a:ext cx="1914593" cy="2979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1962C-3C7D-6997-0DAF-AEE9489B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4" y="2138828"/>
            <a:ext cx="6854691" cy="37015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F6E43F-92FD-7E06-114F-BA415FF64CDC}"/>
              </a:ext>
            </a:extLst>
          </p:cNvPr>
          <p:cNvSpPr txBox="1"/>
          <p:nvPr/>
        </p:nvSpPr>
        <p:spPr>
          <a:xfrm>
            <a:off x="2837381" y="6030434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Communicate</a:t>
            </a:r>
            <a:endParaRPr lang="en-US" b="1" dirty="0">
              <a:latin typeface="+mj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982F0C-69BA-8FC0-87B7-F1DDD76A0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44A005-E994-1126-DC8B-E77360BC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4C3-88EA-1C45-8592-741239B203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676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u3nsa1wh9y31nav1en6jx2ba57ed9h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webextension1.xml><?xml version="1.0" encoding="utf-8"?>
<we:webextension xmlns:we="http://schemas.microsoft.com/office/webextensions/webextension/2010/11" id="{60AA1827-0651-F845-BF99-70A6D3CE5D11}">
  <we:reference id="wa104379261" version="4.3.0.0" store="en-US" storeType="OMEX"/>
  <we:alternateReferences>
    <we:reference id="WA104379261" version="4.3.0.0" store="" storeType="OMEX"/>
  </we:alternateReferences>
  <we:properties>
    <we:property name="MENTIMETER_QUESTION_ID_KEY" value="&quot;kxm7dfe4sv1m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52FFF040-CF07-9848-A52A-1655D5A542A4}">
  <we:reference id="wa104379261" version="4.3.0.0" store="en-US" storeType="OMEX"/>
  <we:alternateReferences>
    <we:reference id="WA104379261" version="4.3.0.0" store="" storeType="OMEX"/>
  </we:alternateReferences>
  <we:properties>
    <we:property name="MENTIMETER_QUESTION_ID_KEY" value="&quot;iuahnzptjudc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34CAEC44-4042-824E-957F-AAFC757EBC06}">
  <we:reference id="wa104379261" version="4.3.0.0" store="en-US" storeType="OMEX"/>
  <we:alternateReferences>
    <we:reference id="WA104379261" version="4.3.0.0" store="" storeType="OMEX"/>
  </we:alternateReferences>
  <we:properties>
    <we:property name="MENTIMETER_QUESTION_ID_KEY" value="&quot;mmhyob2542mx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6067</TotalTime>
  <Words>451</Words>
  <Application>Microsoft Macintosh PowerPoint</Application>
  <PresentationFormat>Widescreen</PresentationFormat>
  <Paragraphs>73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Aptos Narrow</vt:lpstr>
      <vt:lpstr>Arial</vt:lpstr>
      <vt:lpstr>Calibri</vt:lpstr>
      <vt:lpstr>Consolas</vt:lpstr>
      <vt:lpstr>Office Theme</vt:lpstr>
      <vt:lpstr>Introduction to Data Visualization: Theory and practice using R </vt:lpstr>
      <vt:lpstr>PowerPoint Presentation</vt:lpstr>
      <vt:lpstr>PowerPoint Presentation</vt:lpstr>
      <vt:lpstr>PowerPoint Presentation</vt:lpstr>
      <vt:lpstr>PowerPoint Presentation</vt:lpstr>
      <vt:lpstr>Principles of Good Visualization</vt:lpstr>
      <vt:lpstr>Principles of Good Visualization</vt:lpstr>
      <vt:lpstr>PowerPoint Presentation</vt:lpstr>
      <vt:lpstr>PowerPoint Presentation</vt:lpstr>
      <vt:lpstr>PowerPoint Presentation</vt:lpstr>
      <vt:lpstr>PowerPoint Presentation</vt:lpstr>
      <vt:lpstr>A good Plot, you cannot do, without first a bad Plot, doing.</vt:lpstr>
      <vt:lpstr>Links for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Assis</dc:creator>
  <cp:lastModifiedBy>Juliana Assis</cp:lastModifiedBy>
  <cp:revision>7</cp:revision>
  <dcterms:created xsi:type="dcterms:W3CDTF">2024-11-14T14:45:37Z</dcterms:created>
  <dcterms:modified xsi:type="dcterms:W3CDTF">2024-11-18T19:54:43Z</dcterms:modified>
</cp:coreProperties>
</file>